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76" r:id="rId8"/>
    <p:sldId id="263" r:id="rId9"/>
    <p:sldId id="264" r:id="rId10"/>
    <p:sldId id="275" r:id="rId11"/>
    <p:sldId id="265" r:id="rId12"/>
    <p:sldId id="266" r:id="rId13"/>
    <p:sldId id="277" r:id="rId14"/>
    <p:sldId id="268" r:id="rId15"/>
    <p:sldId id="269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852936"/>
            <a:ext cx="7772400" cy="1470025"/>
          </a:xfrm>
        </p:spPr>
        <p:txBody>
          <a:bodyPr/>
          <a:lstStyle>
            <a:lvl1pPr>
              <a:defRPr b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50912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D65B6-47C3-44C5-96EC-C39ED6E211FB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F9237-CA87-473D-8091-1037D82A3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29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D65B6-47C3-44C5-96EC-C39ED6E211FB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F9237-CA87-473D-8091-1037D82A3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16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D65B6-47C3-44C5-96EC-C39ED6E211FB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F9237-CA87-473D-8091-1037D82A3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8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D65B6-47C3-44C5-96EC-C39ED6E211FB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F9237-CA87-473D-8091-1037D82A3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65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D65B6-47C3-44C5-96EC-C39ED6E211FB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F9237-CA87-473D-8091-1037D82A3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27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D65B6-47C3-44C5-96EC-C39ED6E211FB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F9237-CA87-473D-8091-1037D82A3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6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D65B6-47C3-44C5-96EC-C39ED6E211FB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F9237-CA87-473D-8091-1037D82A3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1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D65B6-47C3-44C5-96EC-C39ED6E211FB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F9237-CA87-473D-8091-1037D82A3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68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D65B6-47C3-44C5-96EC-C39ED6E211FB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F9237-CA87-473D-8091-1037D82A3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30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D65B6-47C3-44C5-96EC-C39ED6E211FB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F9237-CA87-473D-8091-1037D82A3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89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D65B6-47C3-44C5-96EC-C39ED6E211FB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F9237-CA87-473D-8091-1037D82A3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4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D65B6-47C3-44C5-96EC-C39ED6E211FB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F9237-CA87-473D-8091-1037D82A3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684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5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83497" y="1628800"/>
            <a:ext cx="4680520" cy="1783189"/>
          </a:xfrm>
        </p:spPr>
        <p:txBody>
          <a:bodyPr>
            <a:normAutofit fontScale="90000"/>
          </a:bodyPr>
          <a:lstStyle/>
          <a:p>
            <a:pPr lvl="0" defTabSz="449263" fontAlgn="base">
              <a:spcAft>
                <a:spcPct val="0"/>
              </a:spcAft>
            </a:pPr>
            <a:r>
              <a:rPr lang="ru-RU" altLang="ru-RU" sz="1800" b="1" kern="0" cap="none" spc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kern="0" cap="none" spc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kern="0" cap="none" spc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kern="0" cap="none" spc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kern="0" cap="none" spc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kern="0" cap="none" spc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kern="0" cap="none" spc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kern="0" cap="none" spc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kern="0" cap="none" spc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kern="0" cap="none" spc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kern="0" cap="none" spc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kern="0" cap="none" spc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kern="0" cap="none" spc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kern="0" cap="none" spc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kern="0" cap="none" spc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Министерство социальной защиты, </a:t>
            </a:r>
            <a:r>
              <a:rPr lang="ru-RU" altLang="ru-RU" sz="1800" kern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труда </a:t>
            </a:r>
            <a:r>
              <a:rPr lang="ru-RU" altLang="ru-RU" sz="1800" kern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kern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kern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18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занятости населения </a:t>
            </a:r>
            <a:r>
              <a:rPr lang="ru-RU" altLang="ru-RU" sz="1800" b="1" kern="0" cap="none" spc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kern="0" cap="none" spc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kern="0" cap="none" spc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Республики </a:t>
            </a:r>
            <a:r>
              <a:rPr lang="ru-RU" altLang="ru-RU" sz="1800" b="1" kern="0" cap="none" spc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Мордовия</a:t>
            </a:r>
            <a:br>
              <a:rPr lang="ru-RU" altLang="ru-RU" sz="1800" b="1" kern="0" cap="none" spc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cap="none" spc="0" dirty="0">
                <a:solidFill>
                  <a:srgbClr val="002060"/>
                </a:solidFill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Государственное казенное учреждение социального обслуживания Республики Мордовия  </a:t>
            </a:r>
            <a:br>
              <a:rPr lang="ru-RU" altLang="ru-RU" sz="1800" b="1" cap="none" spc="0" dirty="0">
                <a:solidFill>
                  <a:srgbClr val="002060"/>
                </a:solidFill>
                <a:latin typeface="Times New Roman" pitchFamily="18" charset="0"/>
                <a:ea typeface="MS Gothic" pitchFamily="49" charset="-128"/>
                <a:cs typeface="Times New Roman" pitchFamily="18" charset="0"/>
              </a:rPr>
            </a:br>
            <a:r>
              <a:rPr lang="ru-RU" altLang="ru-RU" sz="1800" b="1" cap="none" spc="0" dirty="0">
                <a:solidFill>
                  <a:srgbClr val="002060"/>
                </a:solidFill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«Республиканский социальный приют для детей и подростков «Надежда».</a:t>
            </a:r>
            <a:r>
              <a:rPr lang="ru-RU" altLang="ru-RU" sz="1600" b="1" cap="none" spc="0" dirty="0">
                <a:solidFill>
                  <a:srgbClr val="002060"/>
                </a:solidFill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/>
            </a:r>
            <a:br>
              <a:rPr lang="ru-RU" altLang="ru-RU" sz="1600" b="1" cap="none" spc="0" dirty="0">
                <a:solidFill>
                  <a:srgbClr val="002060"/>
                </a:solidFill>
                <a:latin typeface="Times New Roman" pitchFamily="18" charset="0"/>
                <a:ea typeface="MS Gothic" pitchFamily="49" charset="-128"/>
                <a:cs typeface="Times New Roman" pitchFamily="18" charset="0"/>
              </a:rPr>
            </a:b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4447855"/>
            <a:ext cx="3056384" cy="1800200"/>
          </a:xfrm>
        </p:spPr>
        <p:txBody>
          <a:bodyPr>
            <a:normAutofit fontScale="55000" lnSpcReduction="20000"/>
          </a:bodyPr>
          <a:lstStyle/>
          <a:p>
            <a:pPr lvl="0" defTabSz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 smtClean="0">
                <a:solidFill>
                  <a:srgbClr val="002060"/>
                </a:solidFill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ПОРТФОЛИО</a:t>
            </a:r>
          </a:p>
          <a:p>
            <a:pPr lvl="0" defTabSz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kern="0" dirty="0">
                <a:solidFill>
                  <a:srgbClr val="002060"/>
                </a:solidFill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на первую квалификационную категорию</a:t>
            </a:r>
          </a:p>
          <a:p>
            <a:pPr lvl="0" defTabSz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kern="0" dirty="0">
                <a:solidFill>
                  <a:srgbClr val="002060"/>
                </a:solidFill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воспитателя</a:t>
            </a:r>
          </a:p>
          <a:p>
            <a:pPr lvl="0" defTabSz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kern="0" dirty="0" err="1" smtClean="0">
                <a:solidFill>
                  <a:srgbClr val="002060"/>
                </a:solidFill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Цилиной</a:t>
            </a:r>
            <a:r>
              <a:rPr lang="ru-RU" b="1" kern="0" dirty="0" smtClean="0">
                <a:solidFill>
                  <a:srgbClr val="002060"/>
                </a:solidFill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 Регины </a:t>
            </a:r>
          </a:p>
          <a:p>
            <a:pPr lvl="0" defTabSz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kern="0" dirty="0" err="1" smtClean="0">
                <a:solidFill>
                  <a:srgbClr val="002060"/>
                </a:solidFill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Наилевны</a:t>
            </a:r>
            <a:r>
              <a:rPr lang="ru-RU" b="1" kern="0" dirty="0" smtClean="0">
                <a:solidFill>
                  <a:srgbClr val="002060"/>
                </a:solidFill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 </a:t>
            </a:r>
            <a:endParaRPr lang="ru-RU" b="1" kern="0" dirty="0">
              <a:solidFill>
                <a:srgbClr val="002060"/>
              </a:solidFill>
              <a:latin typeface="Times New Roman" pitchFamily="18" charset="0"/>
              <a:ea typeface="MS Gothic" pitchFamily="49" charset="-128"/>
              <a:cs typeface="Times New Roman" pitchFamily="18" charset="0"/>
            </a:endParaRPr>
          </a:p>
          <a:p>
            <a:pPr lvl="0" defTabSz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1400" b="1" i="0" dirty="0">
              <a:solidFill>
                <a:srgbClr val="002060"/>
              </a:solidFill>
              <a:latin typeface="Times New Roman" pitchFamily="18" charset="0"/>
              <a:ea typeface="MS Gothic" pitchFamily="49" charset="-128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852692"/>
            <a:ext cx="2376264" cy="339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19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340768"/>
            <a:ext cx="3487787" cy="4907507"/>
          </a:xfr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4664"/>
            <a:ext cx="3506889" cy="4928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463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defTabSz="449263" fontAlgn="base">
              <a:spcAft>
                <a:spcPct val="0"/>
              </a:spcAft>
            </a:pPr>
            <a:r>
              <a:rPr lang="ru-RU" altLang="ru-RU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ea typeface="MS Gothic" pitchFamily="49" charset="-128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6.</a:t>
            </a:r>
            <a:r>
              <a:rPr lang="ru-RU" altLang="ru-RU" sz="27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Наличие </a:t>
            </a:r>
            <a:r>
              <a:rPr lang="ru-RU" altLang="ru-RU" sz="27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публикаций</a:t>
            </a:r>
            <a:r>
              <a:rPr lang="ru-RU" altLang="ru-RU" sz="2400" b="1" dirty="0">
                <a:solidFill>
                  <a:srgbClr val="FFFFFF"/>
                </a:solidFill>
                <a:latin typeface="Arial" charset="0"/>
                <a:ea typeface="MS Gothic" pitchFamily="49" charset="-128"/>
                <a:cs typeface="Lucida Sans Unicode"/>
              </a:rPr>
              <a:t/>
            </a:r>
            <a:br>
              <a:rPr lang="ru-RU" altLang="ru-RU" sz="2400" b="1" dirty="0">
                <a:solidFill>
                  <a:srgbClr val="FFFFFF"/>
                </a:solidFill>
                <a:latin typeface="Arial" charset="0"/>
                <a:ea typeface="MS Gothic" pitchFamily="49" charset="-128"/>
                <a:cs typeface="Lucida Sans Unicode"/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52736"/>
            <a:ext cx="3595677" cy="512815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052736"/>
            <a:ext cx="3608143" cy="5105822"/>
          </a:xfrm>
        </p:spPr>
      </p:pic>
    </p:spTree>
    <p:extLst>
      <p:ext uri="{BB962C8B-B14F-4D97-AF65-F5344CB8AC3E}">
        <p14:creationId xmlns:p14="http://schemas.microsoft.com/office/powerpoint/2010/main" val="137421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7.Наличие </a:t>
            </a:r>
            <a:r>
              <a:rPr lang="ru-RU" altLang="ru-RU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авторских программ, методических пособий, методических рекомендаций</a:t>
            </a:r>
            <a:endParaRPr lang="ru-RU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85" y="1341438"/>
            <a:ext cx="3485181" cy="4967287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40768"/>
            <a:ext cx="3546524" cy="5031672"/>
          </a:xfrm>
        </p:spPr>
      </p:pic>
    </p:spTree>
    <p:extLst>
      <p:ext uri="{BB962C8B-B14F-4D97-AF65-F5344CB8AC3E}">
        <p14:creationId xmlns:p14="http://schemas.microsoft.com/office/powerpoint/2010/main" val="89606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36712"/>
            <a:ext cx="3624485" cy="514543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836712"/>
            <a:ext cx="3588293" cy="5145435"/>
          </a:xfrm>
        </p:spPr>
      </p:pic>
    </p:spTree>
    <p:extLst>
      <p:ext uri="{BB962C8B-B14F-4D97-AF65-F5344CB8AC3E}">
        <p14:creationId xmlns:p14="http://schemas.microsoft.com/office/powerpoint/2010/main" val="240629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2400" b="1" kern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8.Выступления </a:t>
            </a:r>
            <a:r>
              <a:rPr lang="ru-RU" altLang="ru-RU" sz="2400" b="1" kern="0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научно-практических конференциях, педагогических чтениях, семинарах, секциях, методических объединениях</a:t>
            </a:r>
            <a:endParaRPr lang="ru-RU" sz="24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412776"/>
            <a:ext cx="3747937" cy="5342020"/>
          </a:xfrm>
        </p:spPr>
      </p:pic>
    </p:spTree>
    <p:extLst>
      <p:ext uri="{BB962C8B-B14F-4D97-AF65-F5344CB8AC3E}">
        <p14:creationId xmlns:p14="http://schemas.microsoft.com/office/powerpoint/2010/main" val="353480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400" b="1" kern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9.Проведение </a:t>
            </a:r>
            <a:r>
              <a:rPr lang="ru-RU" altLang="ru-RU" sz="2400" b="1" kern="0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открытых занятий, мастер-классов, </a:t>
            </a:r>
            <a:br>
              <a:rPr lang="ru-RU" altLang="ru-RU" sz="2400" b="1" kern="0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kern="0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мероприятий (очно)</a:t>
            </a:r>
            <a:endParaRPr lang="ru-RU" sz="24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268760"/>
            <a:ext cx="3816424" cy="5444985"/>
          </a:xfrm>
        </p:spPr>
      </p:pic>
    </p:spTree>
    <p:extLst>
      <p:ext uri="{BB962C8B-B14F-4D97-AF65-F5344CB8AC3E}">
        <p14:creationId xmlns:p14="http://schemas.microsoft.com/office/powerpoint/2010/main" val="418609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dirty="0" smtClean="0">
                <a:solidFill>
                  <a:srgbClr val="1D3641">
                    <a:lumMod val="90000"/>
                    <a:lumOff val="10000"/>
                  </a:srgbClr>
                </a:solidFill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10.Участие </a:t>
            </a:r>
            <a:r>
              <a:rPr lang="ru-RU" altLang="ru-RU" sz="2400" b="1" dirty="0">
                <a:solidFill>
                  <a:srgbClr val="1D3641">
                    <a:lumMod val="90000"/>
                    <a:lumOff val="10000"/>
                  </a:srgbClr>
                </a:solidFill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педагога в профессиональных конкурсах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96752"/>
            <a:ext cx="3201860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509476"/>
            <a:ext cx="3488237" cy="4933319"/>
          </a:xfrm>
        </p:spPr>
      </p:pic>
    </p:spTree>
    <p:extLst>
      <p:ext uri="{BB962C8B-B14F-4D97-AF65-F5344CB8AC3E}">
        <p14:creationId xmlns:p14="http://schemas.microsoft.com/office/powerpoint/2010/main" val="32324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92696"/>
            <a:ext cx="7200800" cy="5080089"/>
          </a:xfrm>
        </p:spPr>
      </p:pic>
    </p:spTree>
    <p:extLst>
      <p:ext uri="{BB962C8B-B14F-4D97-AF65-F5344CB8AC3E}">
        <p14:creationId xmlns:p14="http://schemas.microsoft.com/office/powerpoint/2010/main" val="282028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ru-RU" altLang="ru-RU" sz="2400" b="1" kern="0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Награды и поощрения</a:t>
            </a:r>
            <a:endParaRPr lang="ru-RU" sz="24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908720"/>
            <a:ext cx="4032448" cy="5690292"/>
          </a:xfrm>
        </p:spPr>
      </p:pic>
    </p:spTree>
    <p:extLst>
      <p:ext uri="{BB962C8B-B14F-4D97-AF65-F5344CB8AC3E}">
        <p14:creationId xmlns:p14="http://schemas.microsoft.com/office/powerpoint/2010/main" val="151910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764704"/>
            <a:ext cx="66967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Дата рождения:</a:t>
            </a:r>
            <a:r>
              <a:rPr lang="ru-RU" altLang="ru-RU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02.08.1990 г. </a:t>
            </a:r>
          </a:p>
          <a:p>
            <a:pPr lvl="0" algn="just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Профессиональное образование: </a:t>
            </a:r>
            <a:r>
              <a:rPr lang="ru-RU" altLang="ru-RU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высшее, </a:t>
            </a:r>
            <a:r>
              <a:rPr lang="ru-RU" altLang="ru-RU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26.06.2011г</a:t>
            </a:r>
            <a:r>
              <a:rPr lang="ru-RU" altLang="ru-RU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ГОУ ВПО «МГУ им. </a:t>
            </a:r>
            <a:r>
              <a:rPr lang="ru-RU" altLang="ru-RU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Н.П.Огарёва</a:t>
            </a:r>
            <a:r>
              <a:rPr lang="ru-RU" altLang="ru-RU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бакалавр социальной работы </a:t>
            </a:r>
            <a:r>
              <a:rPr lang="ru-RU" altLang="ru-RU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altLang="ru-RU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направлению </a:t>
            </a:r>
            <a:r>
              <a:rPr lang="ru-RU" altLang="ru-RU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«Социальная работа</a:t>
            </a:r>
            <a:r>
              <a:rPr lang="ru-RU" altLang="ru-RU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altLang="ru-RU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altLang="ru-RU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altLang="ru-RU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03283.</a:t>
            </a:r>
            <a:endParaRPr lang="ru-RU" altLang="ru-RU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Профессиональная переподготовка: </a:t>
            </a:r>
            <a:r>
              <a:rPr lang="ru-RU" altLang="ru-RU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17.08.2020г</a:t>
            </a:r>
            <a:r>
              <a:rPr lang="ru-RU" altLang="ru-RU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ГБУ ДПО «Центр непрерывного повышения профессионального мастерства педагогических работников «Педагог 13.ру» </a:t>
            </a:r>
            <a:r>
              <a:rPr lang="ru-RU" altLang="ru-RU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программе «Педагогика и методика дошкольного образования»                    </a:t>
            </a:r>
            <a:r>
              <a:rPr lang="ru-RU" altLang="ru-RU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(250 </a:t>
            </a:r>
            <a:r>
              <a:rPr lang="ru-RU" altLang="ru-RU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часов). Квалификация: воспитатель. </a:t>
            </a:r>
            <a:r>
              <a:rPr lang="ru-RU" altLang="ru-RU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№134118000164.</a:t>
            </a:r>
            <a:endParaRPr lang="ru-RU" altLang="ru-RU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Общий трудовой стаж: </a:t>
            </a:r>
            <a:r>
              <a:rPr lang="ru-RU" altLang="ru-RU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 лет</a:t>
            </a:r>
          </a:p>
          <a:p>
            <a:pPr lvl="0" algn="just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Стаж педагогической работы (по специальности): </a:t>
            </a:r>
            <a:r>
              <a:rPr lang="ru-RU" altLang="ru-RU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altLang="ru-RU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</a:p>
          <a:p>
            <a:pPr lvl="0" algn="just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Стаж педагогической работы в данном учреждении: </a:t>
            </a:r>
            <a:r>
              <a:rPr lang="ru-RU" altLang="ru-RU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altLang="ru-RU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</a:p>
          <a:p>
            <a:pPr lvl="0" algn="just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Квалификационная категория:  </a:t>
            </a:r>
            <a:r>
              <a:rPr lang="ru-RU" altLang="ru-RU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первая</a:t>
            </a:r>
          </a:p>
          <a:p>
            <a:pPr lvl="0" algn="just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 kern="0" dirty="0" smtClean="0">
                <a:solidFill>
                  <a:srgbClr val="002060"/>
                </a:solidFill>
                <a:latin typeface="Times New Roman" pitchFamily="18" charset="0"/>
                <a:ea typeface="Lucida Sans Unicode" pitchFamily="34" charset="0"/>
                <a:cs typeface="Lucida Sans Unicode"/>
              </a:rPr>
              <a:t>Занимаемая </a:t>
            </a:r>
            <a:r>
              <a:rPr lang="ru-RU" altLang="ru-RU" b="1" kern="0" dirty="0">
                <a:solidFill>
                  <a:srgbClr val="002060"/>
                </a:solidFill>
                <a:latin typeface="Times New Roman" pitchFamily="18" charset="0"/>
                <a:ea typeface="Lucida Sans Unicode" pitchFamily="34" charset="0"/>
                <a:cs typeface="Lucida Sans Unicode"/>
              </a:rPr>
              <a:t>должность: </a:t>
            </a:r>
            <a:r>
              <a:rPr lang="ru-RU" altLang="ru-RU" kern="0" dirty="0">
                <a:solidFill>
                  <a:srgbClr val="002060"/>
                </a:solidFill>
                <a:latin typeface="Times New Roman" pitchFamily="18" charset="0"/>
                <a:ea typeface="Lucida Sans Unicode" pitchFamily="34" charset="0"/>
                <a:cs typeface="Lucida Sans Unicode"/>
              </a:rPr>
              <a:t>воспитатель</a:t>
            </a:r>
          </a:p>
        </p:txBody>
      </p:sp>
    </p:spTree>
    <p:extLst>
      <p:ext uri="{BB962C8B-B14F-4D97-AF65-F5344CB8AC3E}">
        <p14:creationId xmlns:p14="http://schemas.microsoft.com/office/powerpoint/2010/main" val="123404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3068960"/>
            <a:ext cx="6552728" cy="1872208"/>
          </a:xfrm>
        </p:spPr>
        <p:txBody>
          <a:bodyPr>
            <a:normAutofit/>
          </a:bodyPr>
          <a:lstStyle/>
          <a:p>
            <a:pPr lvl="0" defTabSz="449263" fontAlgn="base">
              <a:spcAft>
                <a:spcPct val="0"/>
              </a:spcAft>
            </a:pPr>
            <a:r>
              <a:rPr lang="ru-RU" altLang="ru-RU" sz="2000" b="1" cap="none" spc="0" dirty="0">
                <a:solidFill>
                  <a:srgbClr val="002060"/>
                </a:solidFill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Педагогический опыт воспитателя представлен</a:t>
            </a:r>
            <a:br>
              <a:rPr lang="ru-RU" altLang="ru-RU" sz="2000" b="1" cap="none" spc="0" dirty="0">
                <a:solidFill>
                  <a:srgbClr val="002060"/>
                </a:solidFill>
                <a:latin typeface="Times New Roman" pitchFamily="18" charset="0"/>
                <a:ea typeface="MS Gothic" pitchFamily="49" charset="-128"/>
                <a:cs typeface="Times New Roman" pitchFamily="18" charset="0"/>
              </a:rPr>
            </a:br>
            <a:r>
              <a:rPr lang="ru-RU" altLang="ru-RU" sz="2000" b="1" cap="none" spc="0" dirty="0">
                <a:solidFill>
                  <a:srgbClr val="002060"/>
                </a:solidFill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на сайте Государственного казенного учреждения социального обслуживания Республики Мордовия  </a:t>
            </a:r>
            <a:br>
              <a:rPr lang="ru-RU" altLang="ru-RU" sz="2000" b="1" cap="none" spc="0" dirty="0">
                <a:solidFill>
                  <a:srgbClr val="002060"/>
                </a:solidFill>
                <a:latin typeface="Times New Roman" pitchFamily="18" charset="0"/>
                <a:ea typeface="MS Gothic" pitchFamily="49" charset="-128"/>
                <a:cs typeface="Times New Roman" pitchFamily="18" charset="0"/>
              </a:rPr>
            </a:br>
            <a:r>
              <a:rPr lang="ru-RU" altLang="ru-RU" sz="2000" b="1" cap="none" spc="0" dirty="0">
                <a:solidFill>
                  <a:srgbClr val="002060"/>
                </a:solidFill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«Республиканский социальный приют для детей и подростков «Надежда</a:t>
            </a:r>
            <a:r>
              <a:rPr lang="ru-RU" altLang="ru-RU" sz="2000" b="1" cap="none" spc="0" dirty="0" smtClean="0">
                <a:solidFill>
                  <a:srgbClr val="002060"/>
                </a:solidFill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5157192"/>
            <a:ext cx="6696744" cy="67248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http://rsp_nadezhda.soc13.ru/opyt_content?id=106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40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kern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1.Создание </a:t>
            </a:r>
            <a:r>
              <a:rPr lang="ru-RU" altLang="ru-RU" sz="2400" b="1" kern="0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комфортного психологического климата в группах</a:t>
            </a:r>
            <a:endParaRPr lang="ru-RU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00069"/>
            <a:ext cx="3672408" cy="528826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302539"/>
            <a:ext cx="3672408" cy="528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11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400" b="1" kern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2.Взаимодействие </a:t>
            </a:r>
            <a:r>
              <a:rPr lang="ru-RU" altLang="ru-RU" sz="2400" b="1" kern="0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родителями</a:t>
            </a:r>
            <a:endParaRPr lang="ru-RU" sz="24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2736"/>
            <a:ext cx="3834242" cy="54917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52736"/>
            <a:ext cx="3942720" cy="549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98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449263" fontAlgn="base">
              <a:spcAft>
                <a:spcPct val="0"/>
              </a:spcAft>
            </a:pPr>
            <a:r>
              <a:rPr lang="ru-RU" altLang="ru-RU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3.Взаимодействие </a:t>
            </a:r>
            <a:r>
              <a:rPr lang="ru-RU" altLang="ru-RU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с педагогами</a:t>
            </a:r>
            <a:r>
              <a:rPr lang="ru-RU" altLang="ru-RU" sz="2400" b="1" dirty="0">
                <a:solidFill>
                  <a:srgbClr val="FFFFFF"/>
                </a:solidFill>
                <a:latin typeface="Arial" charset="0"/>
                <a:ea typeface="MS Gothic" pitchFamily="49" charset="-128"/>
                <a:cs typeface="Lucida Sans Unicode"/>
              </a:rPr>
              <a:t/>
            </a:r>
            <a:br>
              <a:rPr lang="ru-RU" altLang="ru-RU" sz="2400" b="1" dirty="0">
                <a:solidFill>
                  <a:srgbClr val="FFFFFF"/>
                </a:solidFill>
                <a:latin typeface="Arial" charset="0"/>
                <a:ea typeface="MS Gothic" pitchFamily="49" charset="-128"/>
                <a:cs typeface="Lucida Sans Unicode"/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36712"/>
            <a:ext cx="3924902" cy="559666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860" y="836712"/>
            <a:ext cx="3944462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94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59" y="312828"/>
            <a:ext cx="4320481" cy="623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05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pPr lvl="0" defTabSz="449263" fontAlgn="base">
              <a:spcAft>
                <a:spcPct val="0"/>
              </a:spcAft>
            </a:pPr>
            <a:r>
              <a:rPr lang="ru-RU" altLang="ru-RU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4.Активное </a:t>
            </a:r>
            <a:r>
              <a:rPr lang="ru-RU" altLang="ru-RU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применение здоровьесберегающих технологий</a:t>
            </a:r>
            <a:r>
              <a:rPr lang="ru-RU" altLang="ru-RU" sz="2400" b="1" dirty="0">
                <a:solidFill>
                  <a:srgbClr val="FFFFFF"/>
                </a:solidFill>
                <a:latin typeface="Arial" charset="0"/>
                <a:ea typeface="MS Gothic" pitchFamily="49" charset="-128"/>
                <a:cs typeface="Lucida Sans Unicode"/>
              </a:rPr>
              <a:t/>
            </a:r>
            <a:br>
              <a:rPr lang="ru-RU" altLang="ru-RU" sz="2400" b="1" dirty="0">
                <a:solidFill>
                  <a:srgbClr val="FFFFFF"/>
                </a:solidFill>
                <a:latin typeface="Arial" charset="0"/>
                <a:ea typeface="MS Gothic" pitchFamily="49" charset="-128"/>
                <a:cs typeface="Lucida Sans Unicode"/>
              </a:rPr>
            </a:b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122" y="1124744"/>
            <a:ext cx="3778078" cy="5328592"/>
          </a:xfrm>
        </p:spPr>
      </p:pic>
    </p:spTree>
    <p:extLst>
      <p:ext uri="{BB962C8B-B14F-4D97-AF65-F5344CB8AC3E}">
        <p14:creationId xmlns:p14="http://schemas.microsoft.com/office/powerpoint/2010/main" val="287816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defTabSz="449263" fontAlgn="base">
              <a:spcAft>
                <a:spcPct val="0"/>
              </a:spcAft>
            </a:pPr>
            <a:r>
              <a:rPr lang="ru-RU" altLang="ru-RU" sz="27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/>
            </a:r>
            <a:br>
              <a:rPr lang="ru-RU" altLang="ru-RU" sz="27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ea typeface="MS Gothic" pitchFamily="49" charset="-128"/>
                <a:cs typeface="Times New Roman" pitchFamily="18" charset="0"/>
              </a:rPr>
            </a:br>
            <a:r>
              <a:rPr lang="ru-RU" altLang="ru-RU" sz="27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5.Участие </a:t>
            </a:r>
            <a:r>
              <a:rPr lang="ru-RU" altLang="ru-RU" sz="27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детей в открытых конкурсах, выставках, турнирах, соревнованиях</a:t>
            </a:r>
            <a:r>
              <a:rPr lang="ru-RU" altLang="ru-RU" sz="2400" b="1" dirty="0">
                <a:solidFill>
                  <a:srgbClr val="FFFFFF"/>
                </a:solidFill>
                <a:latin typeface="Arial" charset="0"/>
                <a:ea typeface="MS Gothic" pitchFamily="49" charset="-128"/>
                <a:cs typeface="Lucida Sans Unicode"/>
              </a:rPr>
              <a:t/>
            </a:r>
            <a:br>
              <a:rPr lang="ru-RU" altLang="ru-RU" sz="2400" b="1" dirty="0">
                <a:solidFill>
                  <a:srgbClr val="FFFFFF"/>
                </a:solidFill>
                <a:latin typeface="Arial" charset="0"/>
                <a:ea typeface="MS Gothic" pitchFamily="49" charset="-128"/>
                <a:cs typeface="Lucida Sans Unicode"/>
              </a:rPr>
            </a:b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196752"/>
            <a:ext cx="3672408" cy="5237587"/>
          </a:xfrm>
        </p:spPr>
      </p:pic>
    </p:spTree>
    <p:extLst>
      <p:ext uri="{BB962C8B-B14F-4D97-AF65-F5344CB8AC3E}">
        <p14:creationId xmlns:p14="http://schemas.microsoft.com/office/powerpoint/2010/main" val="152365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bochka-i-cveti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babochka-i-cveti</Template>
  <TotalTime>435</TotalTime>
  <Words>174</Words>
  <Application>Microsoft Office PowerPoint</Application>
  <PresentationFormat>Экран (4:3)</PresentationFormat>
  <Paragraphs>27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babochka-i-cveti</vt:lpstr>
      <vt:lpstr>       Министерство социальной защиты, труда  и занятости населения  Республики Мордовия Государственное казенное учреждение социального обслуживания Республики Мордовия   «Республиканский социальный приют для детей и подростков «Надежда». </vt:lpstr>
      <vt:lpstr>Презентация PowerPoint</vt:lpstr>
      <vt:lpstr>Педагогический опыт воспитателя представлен на сайте Государственного казенного учреждения социального обслуживания Республики Мордовия   «Республиканский социальный приют для детей и подростков «Надежда»</vt:lpstr>
      <vt:lpstr>1.Создание комфортного психологического климата в группах</vt:lpstr>
      <vt:lpstr>2.Взаимодействие с родителями</vt:lpstr>
      <vt:lpstr>3.Взаимодействие с педагогами </vt:lpstr>
      <vt:lpstr>Презентация PowerPoint</vt:lpstr>
      <vt:lpstr>4.Активное применение здоровьесберегающих технологий </vt:lpstr>
      <vt:lpstr> 5.Участие детей в открытых конкурсах, выставках, турнирах, соревнованиях </vt:lpstr>
      <vt:lpstr>Презентация PowerPoint</vt:lpstr>
      <vt:lpstr> 6.Наличие публикаций </vt:lpstr>
      <vt:lpstr>7.Наличие авторских программ, методических пособий, методических рекомендаций</vt:lpstr>
      <vt:lpstr>Презентация PowerPoint</vt:lpstr>
      <vt:lpstr>8.Выступления на научно-практических конференциях, педагогических чтениях, семинарах, секциях, методических объединениях</vt:lpstr>
      <vt:lpstr>9.Проведение открытых занятий, мастер-классов,  мероприятий (очно)</vt:lpstr>
      <vt:lpstr>10.Участие педагога в профессиональных конкурсах</vt:lpstr>
      <vt:lpstr>Презентация PowerPoint</vt:lpstr>
      <vt:lpstr>Награды и поощрения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39</cp:revision>
  <dcterms:created xsi:type="dcterms:W3CDTF">2022-09-23T12:33:16Z</dcterms:created>
  <dcterms:modified xsi:type="dcterms:W3CDTF">2023-03-24T10:51:15Z</dcterms:modified>
</cp:coreProperties>
</file>